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D1E1A2-214A-4B2C-863C-FD0DA4AD9FD7}" type="datetimeFigureOut">
              <a:rPr lang="en-US" smtClean="0"/>
              <a:t>6/18/2023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A7381B-228B-48EA-9015-2270934AC7E2}"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D1808-3237-420F-9288-92136F088D42}" type="datetimeFigureOut">
              <a:rPr lang="en-US" smtClean="0"/>
              <a:pPr/>
              <a:t>6/18/2023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3894-EBE2-4C07-955F-DC7F5B2DCF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6/18/2023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6/18/2023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6/18/2023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457200" y="6324600"/>
            <a:ext cx="3630609" cy="369332"/>
          </a:xfrm>
          <a:prstGeom prst="rect">
            <a:avLst/>
          </a:prstGeom>
          <a:noFill/>
        </p:spPr>
        <p:txBody>
          <a:bodyPr wrap="none" rtlCol="0">
            <a:spAutoFit/>
          </a:bodyPr>
          <a:lstStyle/>
          <a:p>
            <a:r>
              <a:rPr lang="en-US" dirty="0"/>
              <a:t>Criminal Law – Professor David Thaw</a:t>
            </a:r>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a:t>Part 2, Lecture</a:t>
            </a:r>
            <a:r>
              <a:rPr lang="en-US" baseline="0" dirty="0"/>
              <a:t> 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6/18/2023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6/18/2023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6/18/2023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6/18/2023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6/18/2023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6/18/2023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6/18/2023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6/18/2023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Law</a:t>
            </a:r>
          </a:p>
        </p:txBody>
      </p:sp>
      <p:sp>
        <p:nvSpPr>
          <p:cNvPr id="3" name="Subtitle 2"/>
          <p:cNvSpPr>
            <a:spLocks noGrp="1"/>
          </p:cNvSpPr>
          <p:nvPr>
            <p:ph type="subTitle" idx="1"/>
          </p:nvPr>
        </p:nvSpPr>
        <p:spPr>
          <a:xfrm>
            <a:off x="1219200" y="3886200"/>
            <a:ext cx="6553200" cy="1905000"/>
          </a:xfrm>
        </p:spPr>
        <p:txBody>
          <a:bodyPr>
            <a:normAutofit fontScale="92500" lnSpcReduction="10000"/>
          </a:bodyPr>
          <a:lstStyle/>
          <a:p>
            <a:r>
              <a:rPr lang="en-US" dirty="0"/>
              <a:t>Part 2:  Constitutional Authority for the Criminal Law</a:t>
            </a:r>
          </a:p>
          <a:p>
            <a:r>
              <a:rPr lang="en-US"/>
              <a:t>Lecture 2:  </a:t>
            </a:r>
            <a:r>
              <a:rPr lang="en-US" dirty="0"/>
              <a:t>Federal Criminal Law Authority</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Federal Criminal Law</a:t>
            </a:r>
          </a:p>
        </p:txBody>
      </p:sp>
      <p:sp>
        <p:nvSpPr>
          <p:cNvPr id="3" name="Content Placeholder 2"/>
          <p:cNvSpPr>
            <a:spLocks noGrp="1"/>
          </p:cNvSpPr>
          <p:nvPr>
            <p:ph idx="1"/>
          </p:nvPr>
        </p:nvSpPr>
        <p:spPr/>
        <p:txBody>
          <a:bodyPr>
            <a:normAutofit/>
          </a:bodyPr>
          <a:lstStyle/>
          <a:p>
            <a:r>
              <a:rPr lang="en-US" dirty="0"/>
              <a:t>Must come from enumerated powers in the Federal Constitution</a:t>
            </a:r>
          </a:p>
          <a:p>
            <a:r>
              <a:rPr lang="en-US" dirty="0"/>
              <a:t>Can be related to an enumerated power through the function of the Necessary and Proper Clause</a:t>
            </a:r>
          </a:p>
          <a:p>
            <a:pPr lvl="1"/>
            <a:r>
              <a:rPr lang="en-US" dirty="0"/>
              <a:t>This has some limits, </a:t>
            </a:r>
            <a:r>
              <a:rPr lang="en-US" i="1" dirty="0"/>
              <a:t>see, e.g., United States v. Lopez</a:t>
            </a:r>
            <a:endParaRPr lang="en-US" dirty="0"/>
          </a:p>
          <a:p>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Federal Criminal Law</a:t>
            </a:r>
          </a:p>
        </p:txBody>
      </p:sp>
      <p:sp>
        <p:nvSpPr>
          <p:cNvPr id="3" name="Content Placeholder 2"/>
          <p:cNvSpPr>
            <a:spLocks noGrp="1"/>
          </p:cNvSpPr>
          <p:nvPr>
            <p:ph idx="1"/>
          </p:nvPr>
        </p:nvSpPr>
        <p:spPr/>
        <p:txBody>
          <a:bodyPr/>
          <a:lstStyle/>
          <a:p>
            <a:r>
              <a:rPr lang="en-US" dirty="0"/>
              <a:t>Commerce Clause – “The Congress shall have the power . . . To regulate Commerce with foreign Nations, and among the several States, and with the Indian Tribes” (Art. I, § 8, cl. 3)</a:t>
            </a:r>
          </a:p>
          <a:p>
            <a:pPr lvl="1"/>
            <a:r>
              <a:rPr lang="en-US" dirty="0"/>
              <a:t>Used directly to criminalize certain activities in commerce (e.g., fraud, transportation of hazardous materials)</a:t>
            </a:r>
          </a:p>
          <a:p>
            <a:pPr lvl="1"/>
            <a:r>
              <a:rPr lang="en-US" dirty="0"/>
              <a:t>Used less directly to criminalize certain activities which cross state lines (e.g., interstate crimes)</a:t>
            </a:r>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Federal Criminal Law</a:t>
            </a:r>
          </a:p>
        </p:txBody>
      </p:sp>
      <p:sp>
        <p:nvSpPr>
          <p:cNvPr id="3" name="Content Placeholder 2"/>
          <p:cNvSpPr>
            <a:spLocks noGrp="1"/>
          </p:cNvSpPr>
          <p:nvPr>
            <p:ph idx="1"/>
          </p:nvPr>
        </p:nvSpPr>
        <p:spPr/>
        <p:txBody>
          <a:bodyPr>
            <a:normAutofit fontScale="92500"/>
          </a:bodyPr>
          <a:lstStyle/>
          <a:p>
            <a:r>
              <a:rPr lang="en-US" dirty="0"/>
              <a:t>Monetary, Wire, Mail, and Computer Fraud</a:t>
            </a:r>
          </a:p>
          <a:p>
            <a:pPr lvl="1"/>
            <a:r>
              <a:rPr lang="en-US" dirty="0"/>
              <a:t>Monetary fraud:  these crimes derive from a variety of sources, including Congress’ power to “Coin money, regulate the Value thereof . . . [and] To provide for the Punishment of counterfeiting the Securities and current Coin of the United States”</a:t>
            </a:r>
          </a:p>
          <a:p>
            <a:pPr lvl="1"/>
            <a:r>
              <a:rPr lang="en-US" dirty="0"/>
              <a:t>Mail Fraud:  these crimes derive from Congress’ power to “To establish Post Offices and post Roads”</a:t>
            </a:r>
          </a:p>
          <a:p>
            <a:pPr lvl="1"/>
            <a:r>
              <a:rPr lang="en-US" dirty="0"/>
              <a:t>Wire and Computer Fraud:  these crimes derive primarily from their interstate (commerce) nature</a:t>
            </a:r>
          </a:p>
          <a:p>
            <a:pPr lv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Sources of Federal Criminal Law</a:t>
            </a:r>
          </a:p>
        </p:txBody>
      </p:sp>
      <p:sp>
        <p:nvSpPr>
          <p:cNvPr id="3" name="Content Placeholder 2"/>
          <p:cNvSpPr>
            <a:spLocks noGrp="1"/>
          </p:cNvSpPr>
          <p:nvPr>
            <p:ph idx="1"/>
          </p:nvPr>
        </p:nvSpPr>
        <p:spPr>
          <a:xfrm>
            <a:off x="304800" y="1600200"/>
            <a:ext cx="8610600" cy="4525963"/>
          </a:xfrm>
        </p:spPr>
        <p:txBody>
          <a:bodyPr>
            <a:normAutofit lnSpcReduction="10000"/>
          </a:bodyPr>
          <a:lstStyle/>
          <a:p>
            <a:r>
              <a:rPr lang="en-US" dirty="0"/>
              <a:t>International Issues and Immigration/Citizenship</a:t>
            </a:r>
          </a:p>
          <a:p>
            <a:pPr lvl="1"/>
            <a:r>
              <a:rPr lang="en-US" dirty="0"/>
              <a:t>“Congress shall have the power to . . . To establish an uniform Rule of Naturalization”</a:t>
            </a:r>
          </a:p>
          <a:p>
            <a:r>
              <a:rPr lang="en-US" dirty="0"/>
              <a:t>This grant of power has been interpreted not only to grant Congress the authority to use criminal law to enforce immigration and naturalization processes, but also (possibly) to exclude the States from exercising police power in that arena (</a:t>
            </a:r>
            <a:r>
              <a:rPr lang="en-US" i="1" dirty="0"/>
              <a:t>Arizona v. United States </a:t>
            </a:r>
            <a:r>
              <a:rPr lang="en-US" dirty="0"/>
              <a:t>(2012))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Federal Criminal Law</a:t>
            </a:r>
          </a:p>
        </p:txBody>
      </p:sp>
      <p:sp>
        <p:nvSpPr>
          <p:cNvPr id="3" name="Content Placeholder 2"/>
          <p:cNvSpPr>
            <a:spLocks noGrp="1"/>
          </p:cNvSpPr>
          <p:nvPr>
            <p:ph idx="1"/>
          </p:nvPr>
        </p:nvSpPr>
        <p:spPr/>
        <p:txBody>
          <a:bodyPr>
            <a:normAutofit fontScale="77500" lnSpcReduction="20000"/>
          </a:bodyPr>
          <a:lstStyle/>
          <a:p>
            <a:r>
              <a:rPr lang="en-US" dirty="0"/>
              <a:t>Military Law</a:t>
            </a:r>
          </a:p>
          <a:p>
            <a:pPr lvl="1"/>
            <a:r>
              <a:rPr lang="en-US" dirty="0"/>
              <a:t>Article I of the Constitution affords Congress a variety of powers related to War and the Military</a:t>
            </a:r>
          </a:p>
          <a:p>
            <a:pPr lvl="1"/>
            <a:r>
              <a:rPr lang="en-US" dirty="0"/>
              <a:t>Article II of the Constitutional vests the President as Commander-in-Chief of the armed forces</a:t>
            </a:r>
          </a:p>
          <a:p>
            <a:r>
              <a:rPr lang="en-US" dirty="0"/>
              <a:t>Collectively, these provisions of the Constitution afford Congress broad power to create criminal law relating to the military, the armed forces, and associated institutions, including the following examples:</a:t>
            </a:r>
          </a:p>
          <a:p>
            <a:pPr lvl="1"/>
            <a:r>
              <a:rPr lang="en-US" dirty="0"/>
              <a:t>Conduct of military personnel</a:t>
            </a:r>
          </a:p>
          <a:p>
            <a:pPr lvl="1"/>
            <a:r>
              <a:rPr lang="en-US" dirty="0"/>
              <a:t>Conduct on/near military and intelligence facilities</a:t>
            </a:r>
          </a:p>
          <a:p>
            <a:pPr lvl="1"/>
            <a:r>
              <a:rPr lang="en-US" dirty="0"/>
              <a:t>Classification of sensitive information</a:t>
            </a:r>
          </a:p>
          <a:p>
            <a:pPr lvl="1"/>
            <a:r>
              <a:rPr lang="en-US" dirty="0"/>
              <a:t>Crimes “of interest” to the Armed Forces (including dependents)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Federal Criminal Law</a:t>
            </a:r>
          </a:p>
        </p:txBody>
      </p:sp>
      <p:sp>
        <p:nvSpPr>
          <p:cNvPr id="3" name="Content Placeholder 2"/>
          <p:cNvSpPr>
            <a:spLocks noGrp="1"/>
          </p:cNvSpPr>
          <p:nvPr>
            <p:ph idx="1"/>
          </p:nvPr>
        </p:nvSpPr>
        <p:spPr/>
        <p:txBody>
          <a:bodyPr>
            <a:normAutofit/>
          </a:bodyPr>
          <a:lstStyle/>
          <a:p>
            <a:r>
              <a:rPr lang="en-US" dirty="0"/>
              <a:t>In the modern era, there are a wide variety of potential sources of Federal criminal law</a:t>
            </a:r>
          </a:p>
          <a:p>
            <a:pPr lvl="1"/>
            <a:r>
              <a:rPr lang="en-US" dirty="0"/>
              <a:t>The Federal criminal code has become quite expansive</a:t>
            </a:r>
          </a:p>
          <a:p>
            <a:r>
              <a:rPr lang="en-US" dirty="0"/>
              <a:t>The core tenet that general police power remains with the States has been upheld by the Supreme Court</a:t>
            </a:r>
          </a:p>
          <a:p>
            <a:pPr lvl="1"/>
            <a:r>
              <a:rPr lang="en-US" dirty="0"/>
              <a:t>Many other examples exist, however, </a:t>
            </a:r>
            <a:r>
              <a:rPr lang="en-US"/>
              <a:t>beyond those listed here</a:t>
            </a:r>
            <a:endParaRPr lang="en-US" dirty="0"/>
          </a:p>
        </p:txBody>
      </p:sp>
    </p:spTree>
  </p:cSld>
  <p:clrMapOvr>
    <a:masterClrMapping/>
  </p:clrMapOvr>
</p:sld>
</file>

<file path=ppt/theme/theme1.xml><?xml version="1.0" encoding="utf-8"?>
<a:theme xmlns:a="http://schemas.openxmlformats.org/drawingml/2006/main" name="Crimi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Criminal Law</Template>
  <TotalTime>1586</TotalTime>
  <Words>488</Words>
  <Application>Microsoft Office PowerPoint</Application>
  <PresentationFormat>On-screen Show (4:3)</PresentationFormat>
  <Paragraphs>34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Criminal Law</vt:lpstr>
      <vt:lpstr>Criminal Law</vt:lpstr>
      <vt:lpstr>Sources of Federal Criminal Law</vt:lpstr>
      <vt:lpstr>Sources of Federal Criminal Law</vt:lpstr>
      <vt:lpstr>Sources of Federal Criminal Law</vt:lpstr>
      <vt:lpstr>Sources of Federal Criminal Law</vt:lpstr>
      <vt:lpstr>Sources of Federal Criminal Law</vt:lpstr>
      <vt:lpstr>Sources of Federal Criminal Law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dc:title>
  <dc:creator>David Thaw</dc:creator>
  <cp:lastModifiedBy>David Thaw</cp:lastModifiedBy>
  <cp:revision>19</cp:revision>
  <dcterms:created xsi:type="dcterms:W3CDTF">2015-12-09T04:26:39Z</dcterms:created>
  <dcterms:modified xsi:type="dcterms:W3CDTF">2023-06-19T02:18:38Z</dcterms:modified>
</cp:coreProperties>
</file>